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257" r:id="rId3"/>
    <p:sldId id="256" r:id="rId4"/>
    <p:sldId id="270" r:id="rId5"/>
    <p:sldId id="260" r:id="rId6"/>
    <p:sldId id="264" r:id="rId7"/>
    <p:sldId id="266" r:id="rId8"/>
    <p:sldId id="267" r:id="rId9"/>
    <p:sldId id="268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62" r:id="rId28"/>
    <p:sldId id="258" r:id="rId29"/>
    <p:sldId id="261" r:id="rId30"/>
    <p:sldId id="290" r:id="rId31"/>
    <p:sldId id="291" r:id="rId32"/>
    <p:sldId id="292" r:id="rId33"/>
    <p:sldId id="293" r:id="rId34"/>
    <p:sldId id="296" r:id="rId35"/>
    <p:sldId id="294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11983-D473-4144-8BD5-57C627479171}">
          <p14:sldIdLst>
            <p14:sldId id="257"/>
            <p14:sldId id="256"/>
            <p14:sldId id="270"/>
            <p14:sldId id="260"/>
            <p14:sldId id="264"/>
            <p14:sldId id="266"/>
            <p14:sldId id="267"/>
            <p14:sldId id="268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62"/>
            <p14:sldId id="258"/>
            <p14:sldId id="261"/>
            <p14:sldId id="290"/>
            <p14:sldId id="291"/>
            <p14:sldId id="292"/>
            <p14:sldId id="293"/>
            <p14:sldId id="296"/>
            <p14:sldId id="294"/>
            <p14:sldId id="295"/>
          </p14:sldIdLst>
        </p14:section>
        <p14:section name="Office Information" id="{9A28B8D2-1E80-7147-9956-086FA6122DB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AD6"/>
    <a:srgbClr val="1E365C"/>
    <a:srgbClr val="56565B"/>
    <a:srgbClr val="172748"/>
    <a:srgbClr val="0033CC"/>
    <a:srgbClr val="1587CC"/>
    <a:srgbClr val="3C7698"/>
    <a:srgbClr val="18B6F9"/>
    <a:srgbClr val="FD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7" autoAdjust="0"/>
    <p:restoredTop sz="87003" autoAdjust="0"/>
  </p:normalViewPr>
  <p:slideViewPr>
    <p:cSldViewPr snapToGrid="0" snapToObjects="1">
      <p:cViewPr varScale="1">
        <p:scale>
          <a:sx n="73" d="100"/>
          <a:sy n="73" d="100"/>
        </p:scale>
        <p:origin x="20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Semibol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5D6B5-55D0-2A4B-98FA-70B8B5049FA9}" type="datetime1">
              <a:rPr lang="en-US" smtClean="0">
                <a:latin typeface="Open Sans Semibold"/>
              </a:rPr>
              <a:t>7/25/2019</a:t>
            </a:fld>
            <a:endParaRPr lang="en-US" dirty="0">
              <a:latin typeface="Open Sans Semibol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Semibol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65A73-68D6-F44F-9539-FE896A5363CC}" type="slidenum">
              <a:rPr lang="en-US" smtClean="0">
                <a:latin typeface="Open Sans Semibold"/>
              </a:rPr>
              <a:t>‹#›</a:t>
            </a:fld>
            <a:endParaRPr lang="en-US" dirty="0">
              <a:latin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661512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Semibold"/>
              </a:defRPr>
            </a:lvl1pPr>
          </a:lstStyle>
          <a:p>
            <a:fld id="{F5002B72-68E6-C14E-B24F-1DEE9E5DDB4C}" type="datetime1">
              <a:rPr lang="en-US" smtClean="0"/>
              <a:t>7/25/2019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Semibold"/>
              </a:defRPr>
            </a:lvl1pPr>
          </a:lstStyle>
          <a:p>
            <a:fld id="{2C97397D-F42B-EF45-BD6D-7DC8DB5EA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75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Open Sans Semibold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 Semibold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 Semibold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 Semibold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 Semibold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7397D-F42B-EF45-BD6D-7DC8DB5EA5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3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F760-03B5-6E42-A32D-04862D062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63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F760-03B5-6E42-A32D-04862D062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cap="none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F760-03B5-6E42-A32D-04862D062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75368"/>
            <a:ext cx="2057400" cy="5240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775368"/>
            <a:ext cx="6019800" cy="5240421"/>
          </a:xfrm>
        </p:spPr>
        <p:txBody>
          <a:bodyPr vert="eaVert"/>
          <a:lstStyle>
            <a:lvl1pPr>
              <a:defRPr cap="none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F760-03B5-6E42-A32D-04862D062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F760-03B5-6E42-A32D-04862D062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F760-03B5-6E42-A32D-04862D062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953"/>
            <a:ext cx="8229600" cy="9512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cap="none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cap="none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F760-03B5-6E42-A32D-04862D062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435" y="59548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Autofit/>
          </a:bodyPr>
          <a:lstStyle>
            <a:lvl1pPr marL="0" indent="0">
              <a:buNone/>
              <a:defRPr sz="1800" b="1" cap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>
            <a:noAutofit/>
          </a:bodyPr>
          <a:lstStyle>
            <a:lvl1pPr marL="0" indent="0">
              <a:buNone/>
              <a:defRPr sz="1800" b="1" strike="noStrike" cap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F760-03B5-6E42-A32D-04862D062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F760-03B5-6E42-A32D-04862D062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F760-03B5-6E42-A32D-04862D062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F760-03B5-6E42-A32D-04862D062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41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599576"/>
            <a:ext cx="5111750" cy="5381792"/>
          </a:xfrm>
        </p:spPr>
        <p:txBody>
          <a:bodyPr/>
          <a:lstStyle>
            <a:lvl1pPr>
              <a:defRPr sz="2200" cap="none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468"/>
            <a:ext cx="3008313" cy="415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F760-03B5-6E42-A32D-04862D062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435" y="9697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5841"/>
            <a:ext cx="8229600" cy="355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2035" y="0"/>
            <a:ext cx="471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Condensed Bold"/>
              </a:defRPr>
            </a:lvl1pPr>
          </a:lstStyle>
          <a:p>
            <a:fld id="{7AD7F760-03B5-6E42-A32D-04862D062C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" y="6187803"/>
            <a:ext cx="1207564" cy="514911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ransition spd="slow">
    <p:push dir="u"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kern="1200" cap="none">
          <a:solidFill>
            <a:srgbClr val="199AD6"/>
          </a:solidFill>
          <a:latin typeface="Open Sans Semibold"/>
          <a:ea typeface="+mj-ea"/>
          <a:cs typeface="Open Sans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 cap="none">
          <a:solidFill>
            <a:srgbClr val="56565B"/>
          </a:solidFill>
          <a:latin typeface="Roboto Regular"/>
          <a:ea typeface="+mn-ea"/>
          <a:cs typeface="Robo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rgbClr val="56565B"/>
          </a:solidFill>
          <a:latin typeface="Roboto Regular"/>
          <a:ea typeface="+mn-ea"/>
          <a:cs typeface="Robo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6565B"/>
          </a:solidFill>
          <a:latin typeface="Roboto Regular"/>
          <a:ea typeface="+mn-ea"/>
          <a:cs typeface="Robo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rgbClr val="56565B"/>
          </a:solidFill>
          <a:latin typeface="Roboto Regular"/>
          <a:ea typeface="+mn-ea"/>
          <a:cs typeface="Robo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56565B"/>
          </a:solidFill>
          <a:latin typeface="Roboto Regular"/>
          <a:ea typeface="+mn-ea"/>
          <a:cs typeface="Robo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34" y="3160454"/>
            <a:ext cx="449482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cap="all" dirty="0">
                <a:solidFill>
                  <a:srgbClr val="1E365C"/>
                </a:solidFill>
                <a:latin typeface="Open Sans Semibold"/>
                <a:cs typeface="Open Sans Semibold"/>
              </a:rPr>
              <a:t>501 john</a:t>
            </a:r>
            <a:r>
              <a:rPr lang="en-US" sz="1400" cap="all" baseline="0" dirty="0">
                <a:solidFill>
                  <a:srgbClr val="1E365C"/>
                </a:solidFill>
                <a:latin typeface="Open Sans Semibold"/>
                <a:cs typeface="Open Sans Semibold"/>
              </a:rPr>
              <a:t> James Audubon Parkway</a:t>
            </a:r>
            <a:r>
              <a:rPr lang="en-US" sz="1400" cap="all" dirty="0">
                <a:solidFill>
                  <a:srgbClr val="1E365C"/>
                </a:solidFill>
                <a:latin typeface="Open Sans Semibold"/>
                <a:cs typeface="Open Sans Semibold"/>
              </a:rPr>
              <a:t>, Suite 103</a:t>
            </a:r>
          </a:p>
          <a:p>
            <a:pPr algn="ctr"/>
            <a:r>
              <a:rPr lang="en-US" sz="1400" cap="all" dirty="0">
                <a:solidFill>
                  <a:srgbClr val="1E365C"/>
                </a:solidFill>
                <a:latin typeface="Open Sans Semibold"/>
                <a:cs typeface="Open Sans Semibold"/>
              </a:rPr>
              <a:t>Amherst, NY 14228</a:t>
            </a:r>
          </a:p>
          <a:p>
            <a:pPr algn="ctr">
              <a:spcBef>
                <a:spcPts val="600"/>
              </a:spcBef>
            </a:pPr>
            <a:r>
              <a:rPr lang="en-US" sz="1400" cap="all" dirty="0">
                <a:solidFill>
                  <a:srgbClr val="56565B"/>
                </a:solidFill>
                <a:latin typeface="Open Sans Semibold"/>
                <a:cs typeface="Open Sans Semibold"/>
              </a:rPr>
              <a:t> 716.636.0070 | T</a:t>
            </a:r>
            <a:r>
              <a:rPr lang="en-US" sz="1400" dirty="0">
                <a:solidFill>
                  <a:srgbClr val="56565B"/>
                </a:solidFill>
                <a:latin typeface="Open Sans Semibold"/>
                <a:cs typeface="Open Sans Semibold"/>
              </a:rPr>
              <a:t>x</a:t>
            </a:r>
            <a:r>
              <a:rPr lang="en-US" sz="1400" cap="all" dirty="0">
                <a:solidFill>
                  <a:srgbClr val="56565B"/>
                </a:solidFill>
                <a:latin typeface="Open Sans Semibold"/>
                <a:cs typeface="Open Sans Semibold"/>
              </a:rPr>
              <a:t>mq.com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40" y="498361"/>
            <a:ext cx="5022920" cy="2141807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2018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>
    <p:push dir="u"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439" y="3201257"/>
            <a:ext cx="6929121" cy="2986028"/>
          </a:xfrm>
        </p:spPr>
        <p:txBody>
          <a:bodyPr anchor="t">
            <a:normAutofit/>
          </a:bodyPr>
          <a:lstStyle/>
          <a:p>
            <a:r>
              <a:rPr lang="en-US" b="1" cap="none" dirty="0"/>
              <a:t>IBM MQ Upgrade Best Practices</a:t>
            </a:r>
            <a:br>
              <a:rPr lang="en-US" b="1" cap="none" dirty="0"/>
            </a:br>
            <a:br>
              <a:rPr lang="en-US" b="1" cap="none" dirty="0"/>
            </a:br>
            <a:r>
              <a:rPr lang="en-US" b="1" cap="none" dirty="0"/>
              <a:t>John Carr – Senior Consultant for </a:t>
            </a:r>
            <a:r>
              <a:rPr lang="en-US" b="1" cap="none" dirty="0" err="1"/>
              <a:t>TxMQ</a:t>
            </a:r>
            <a:br>
              <a:rPr lang="en-US" b="1" cap="none" dirty="0"/>
            </a:br>
            <a:br>
              <a:rPr lang="en-US" b="1" cap="none" dirty="0"/>
            </a:br>
            <a:br>
              <a:rPr lang="en-US" b="1" cap="none" dirty="0"/>
            </a:br>
            <a:r>
              <a:rPr lang="en-US" b="1" cap="none" dirty="0"/>
              <a:t>Work Smart with IBM MQ!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0421" y="66574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 Condensed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21" y="1127061"/>
            <a:ext cx="4389120" cy="1871541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612" y="6451600"/>
            <a:ext cx="6056776" cy="335280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Open Sans"/>
                <a:cs typeface="Open Sans"/>
              </a:defRPr>
            </a:lvl1pPr>
          </a:lstStyle>
          <a:p>
            <a:r>
              <a:rPr lang="en-US" dirty="0"/>
              <a:t>© Copyright 2019 TxMQ,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TxMQ.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3612" y="4159364"/>
            <a:ext cx="4544327" cy="1763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 cap="none">
                <a:solidFill>
                  <a:srgbClr val="199AD6"/>
                </a:solidFill>
                <a:latin typeface="Open Sans Semibold"/>
                <a:ea typeface="+mj-ea"/>
                <a:cs typeface="Open Sans Semibold"/>
              </a:defRPr>
            </a:lvl1pPr>
          </a:lstStyle>
          <a:p>
            <a:pPr algn="l">
              <a:lnSpc>
                <a:spcPct val="110000"/>
              </a:lnSpc>
            </a:pPr>
            <a:endParaRPr lang="en-US" sz="4000" dirty="0">
              <a:latin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96441109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3B9BE8-49C0-495B-888F-B26861312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Messaging Service in a Nutshell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D1E43C7-4045-4909-BCC8-77EC47A6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8" y="830263"/>
            <a:ext cx="32131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Applications use a secure channel to connect to QMGR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LDAP Authorization/Authentication (cover more soon)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Apps connect to F5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Veritas used as HA (active/standby)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Effort was to hide details about true QMGR location 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B4B66C-5768-411D-8763-C64788DB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763"/>
            <a:ext cx="5807075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5008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A0E6CE-37C6-4A0F-87D7-44B836C9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QMGR Listener Ports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9284F7A-491B-498F-B58F-1A59901DB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8" y="830263"/>
            <a:ext cx="32131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Followed a strategy where three ports would be employed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Application Port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Application traffic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Shared environment still used a single listener port for app traffic</a:t>
            </a:r>
          </a:p>
          <a:p>
            <a:pPr marL="804862" marR="0" lvl="2" indent="0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Cluster Port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MQ Cluster Traffic</a:t>
            </a:r>
          </a:p>
          <a:p>
            <a:pPr marL="804862" marR="0" lvl="2" indent="0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Admin Port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Internal use (if needed)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0DDD442-AA73-4483-9521-0B0552DD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338263"/>
            <a:ext cx="5353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480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8F573D-4A71-4E02-B974-3DE9B5E41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QMGR Organization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D84D8D1-FA75-4596-88B6-C1485A3AE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8" y="830263"/>
            <a:ext cx="32131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 a strategy for numbering your QMGRs.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helps to follow a range meant for different operational domains: CORE, DMZ, POC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Especially for LDAP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Most shops have at least two LDAP servers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DMZ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CORE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Different LDAP operational domains will drive a different setup for AUTHINFO and AUTHRECS 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D5C4B00-B596-4056-92B7-B655B787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335088"/>
            <a:ext cx="43434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04098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E55-1B89-444C-B2FE-CA1C330B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QMGR Listener Ports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D0F7649-D516-4D0C-83A2-8CC187C90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149350"/>
            <a:ext cx="32131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Cattle, not Pets!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Come up with a strategy where your MQ Objects for LISTENERs, CHANNELs, or where it makes sense to give a “branding name” that uniquely identifies the object</a:t>
            </a:r>
          </a:p>
          <a:p>
            <a:pPr marL="401637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&lt;QMGR&gt;_&lt;PORT&gt;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Don’t forget a useful DESCR – Really!!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19EFC7-F9AC-478B-8C0A-0CEC64FCF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9" y="2716212"/>
            <a:ext cx="589597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6688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385E3B-D60A-472C-B599-9D1503EFD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CHANNELS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53710C0-4F80-4300-9791-153C46AC1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" y="937419"/>
            <a:ext cx="32131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App has it’s own CHANNEL to connect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Don’t let Apps share CHANNELs, especially when dealing with SSLCIPHs 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Don’t forget a DESCR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&lt;APPNAME&gt;_SECCLNT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10D12AE-35DA-47AF-829A-714BA326F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2" y="2023427"/>
            <a:ext cx="551656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97612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4086CE-3C28-49D5-AEA8-23ABB075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Authorization and Authentication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58A0027-F48E-414F-BEDC-0F67E82A4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638175"/>
            <a:ext cx="3062288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Authentication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AUTHINFO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Definitions used to connect to an LDAP Server</a:t>
            </a:r>
          </a:p>
          <a:p>
            <a:pPr marL="401637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Authorization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AUTHREC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Definitions for what user/group can have access to which MQ Objects</a:t>
            </a:r>
          </a:p>
          <a:p>
            <a:pPr marL="401637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shops will have at least two LDAP/AD servers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CORE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DMZ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68307-D411-4C1D-8DC8-638D27E00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355725"/>
            <a:ext cx="59817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48315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15E72-D3DB-43C1-81B5-E6571DA61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Active Directory (AD)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82841E1-C969-45DE-AAF9-8F98502A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830263"/>
            <a:ext cx="850265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Define a Windows Global group access specifically for use with MQ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Ideally, create two groups: NON-PROD and PROD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Define a windows application id and associate it with the group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Ideally, create two IDs: NON-PROD and PROD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 the id/group information to MQ admin for authorization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MQ admins could use ldapsearch on the userID from command line and inspect the results 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When accessing a MQ v9 queue manager the defined windows application id does not need login rights to the hosting MQ server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B2343E4-800A-4289-B724-0C332059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351338"/>
            <a:ext cx="613568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7211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85448-EE5E-466B-B59A-7BBC240C5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AUTHINFO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746CB0B-7EA9-42BD-8B7E-285382CB6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830263"/>
            <a:ext cx="2865437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Create two AUTHINFO objects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Assign one to QMGR CONNAUTH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Passwords change often – 60 to 90 days 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Good practice to do this because you can schedule better password changes with a second AUTHINFO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Less service interruption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E481534-49DB-4BC7-BC10-682F3C87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92238"/>
            <a:ext cx="30257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E62029D-B43E-45F6-BC9C-1203506E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1401763"/>
            <a:ext cx="3222625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760C877-D416-4AF3-B5FE-9E3CE01EF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5168900"/>
            <a:ext cx="29337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25287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AFFB69-C242-49A5-8FFE-A5669784D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AUTHREC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A2323E3-2A39-4B1D-9FA6-ECC016437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8" y="830263"/>
            <a:ext cx="3306762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Fine Grain vs Coarse Gran Access 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Fine Grain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Specific access – only what’s needed by the app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GET or PUT only for UserID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Coarse Grain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Cast a wide net for access to a group of objects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All queues beginning with APP1.** get ALLMQI for UserGroup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Combinations thereof…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33FDD49-74CB-46EB-A68F-C31D784F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181100"/>
            <a:ext cx="4125912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5D5F48B-2D9A-47BC-AD74-E129E0E23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149350"/>
            <a:ext cx="2008187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81173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29AC67-B286-4270-943C-91957AD2C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AUTHREC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E9399E-30DC-4FFF-B46F-9DC6298B5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425450"/>
            <a:ext cx="8299450" cy="592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a common sense approach to security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Give an application authorization for only what it needs</a:t>
            </a:r>
          </a:p>
          <a:p>
            <a:pPr marL="401637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What is the application’s purpose?  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Example: a business app needs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Connect to a QMGR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GET messages from queues starting with APP.IN.*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BROWSE messages from another app’s local queue called APP2.AUDIT.QUEUE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PUT messages to queue called APP.APP2.PO.QUEUE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PUBlish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to a TOPIC Object APP_TOPIC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Be a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SUBscriber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or RESUME a subscription to another TOPIC Object called APP_TOPIC2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more you know about an app using a QMGR, the better you can grant only the necessary access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9851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E348296-AA62-46C5-AB99-D1FAF9D9270B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511175"/>
            <a:ext cx="8639175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 cap="none">
                <a:solidFill>
                  <a:srgbClr val="199AD6"/>
                </a:solidFill>
                <a:latin typeface="Open Sans Semibold"/>
                <a:ea typeface="+mj-ea"/>
                <a:cs typeface="Open Sans Semibold"/>
              </a:defRPr>
            </a:lvl1pPr>
          </a:lstStyle>
          <a:p>
            <a:r>
              <a:rPr lang="en-US" altLang="en-US" sz="3300" b="1" dirty="0">
                <a:solidFill>
                  <a:srgbClr val="0E64A9"/>
                </a:solidFill>
                <a:latin typeface="+mj-lt"/>
                <a:cs typeface="+mj-cs"/>
              </a:rPr>
              <a:t>Presentation</a:t>
            </a:r>
            <a:r>
              <a:rPr lang="en-US" altLang="en-US" dirty="0"/>
              <a:t> </a:t>
            </a:r>
            <a:r>
              <a:rPr lang="en-US" altLang="en-US" sz="3300" b="1" dirty="0">
                <a:solidFill>
                  <a:srgbClr val="0E64A9"/>
                </a:solidFill>
                <a:latin typeface="+mj-lt"/>
                <a:cs typeface="+mj-cs"/>
              </a:rPr>
              <a:t>Overview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4A0C6FC-2467-4E5C-BF86-77E375544736}"/>
              </a:ext>
            </a:extLst>
          </p:cNvPr>
          <p:cNvSpPr txBox="1">
            <a:spLocks/>
          </p:cNvSpPr>
          <p:nvPr/>
        </p:nvSpPr>
        <p:spPr>
          <a:xfrm>
            <a:off x="252413" y="1119188"/>
            <a:ext cx="8645525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defTabSz="839788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sz="2400" b="1">
                <a:solidFill>
                  <a:srgbClr val="0E64A9"/>
                </a:solidFill>
              </a:defRPr>
            </a:lvl1pPr>
            <a:lvl2pPr marL="654050" lvl="1" indent="-252413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b="1">
                <a:solidFill>
                  <a:srgbClr val="0E64A9"/>
                </a:solidFill>
              </a:defRPr>
            </a:lvl2pPr>
            <a:lvl3pPr marL="1006475" lvl="2" indent="-201613" defTabSz="839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2000" b="1">
                <a:solidFill>
                  <a:srgbClr val="0E64A9"/>
                </a:solidFill>
              </a:defRPr>
            </a:lvl3pPr>
            <a:lvl4pPr marL="1408113" indent="-201613" defTabSz="839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/>
            </a:lvl4pPr>
            <a:lvl5pPr marL="1811338" indent="-201613" defTabSz="839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/>
            </a:lvl5pPr>
            <a:lvl6pPr marL="2268538" indent="-201613" defTabSz="839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/>
            </a:lvl6pPr>
            <a:lvl7pPr marL="2725738" indent="-201613" defTabSz="839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/>
            </a:lvl7pPr>
            <a:lvl8pPr marL="3182938" indent="-201613" defTabSz="839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/>
            </a:lvl8pPr>
            <a:lvl9pPr marL="3640138" indent="-201613" defTabSz="839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/>
            </a:lvl9pPr>
          </a:lstStyle>
          <a:p>
            <a:r>
              <a:rPr lang="en-US" dirty="0"/>
              <a:t>Presentation Based on Experience </a:t>
            </a:r>
          </a:p>
          <a:p>
            <a:pPr lvl="1"/>
            <a:r>
              <a:rPr lang="en-US" dirty="0"/>
              <a:t>Migrating from MQ v7.x to v9.x LTS on distributed in several places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We’ll cover the best practices we employed along the way</a:t>
            </a:r>
          </a:p>
          <a:p>
            <a:r>
              <a:rPr lang="en-US" dirty="0"/>
              <a:t>Presentation Main Section </a:t>
            </a:r>
          </a:p>
          <a:p>
            <a:pPr lvl="1"/>
            <a:r>
              <a:rPr lang="en-US" dirty="0"/>
              <a:t>Basic Considerations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Cross-Section of MQ v9 in Production for On-Prem</a:t>
            </a:r>
          </a:p>
          <a:p>
            <a:r>
              <a:rPr lang="en-US" dirty="0"/>
              <a:t>Odds and Ends</a:t>
            </a:r>
          </a:p>
          <a:p>
            <a:pPr lvl="1"/>
            <a:r>
              <a:rPr lang="en-US" dirty="0"/>
              <a:t>Compatibility (Cipher specs, JREs)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Walk Through a simple “Lift and Shift” migration 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8286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B5C3CB-984A-4708-9CD1-00ADE3A7E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AUTHREC: Connect to QMGR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1DECF3D-41C3-473B-A01F-F4416AF20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263" y="1149350"/>
            <a:ext cx="32353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business app’s needs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Connect to a QMGR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a PROFILE and give the object name is the QMGR name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the AD User Group when granting access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5EBA16D-3861-4B4B-B004-275384C5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620838"/>
            <a:ext cx="3354388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57F0172-D778-4573-BBA4-2F069EDBD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4954588"/>
            <a:ext cx="77628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AUTHREC PROFILE(MSQP504) OBJTYPE(QMGR) GROUP(‘CN=appgrp’) AUTHADD(INQ,CONNECT)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6040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07BB87-5878-409E-9153-AB7ECEF50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AUTHREC: GET Message from Queue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55AA23B-C468-4F86-9EF2-E0C1BC08A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938213"/>
            <a:ext cx="3767138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business app’s needs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GET messages from queues starting with APP.IN.*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a PROFILE and give  APP.IN.** as it’s name 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Meant for LOCAL queues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BEST PRACTICE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Use wildcards (*) only for queues meant as input to a specific app 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600297F-EB99-48A1-A725-59DFF706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5208588"/>
            <a:ext cx="7602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AUTHREC PROFILE(APP.IN.**) OBJTYPE(QUEUE) GROUP(‘CN=appgrp’) AUTHADD(INQ,GET)</a:t>
            </a:r>
            <a:endParaRPr lang="en-US" altLang="en-US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464EF15-8F09-4BD6-BA3E-AD405B936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508125"/>
            <a:ext cx="335756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35479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EFC72-B538-4DA0-A177-E19B07C61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AUTHREC: BROWSE a Queue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D33F981-A10D-44EC-829B-424C91E2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831850"/>
            <a:ext cx="3767138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business app’s needs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BROWSE messages from another app’s local queue called APP2.AUDIT.QUEUE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a PROFILE and give the actual queue object as it’s name 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Meant for LOCAL queues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BEST PRACTICE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Be specific when granting and NOT use wild cards (*) when browsing another app’s queue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ED164E-40C7-4F6A-9B5E-5AA2CBFF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5187950"/>
            <a:ext cx="829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AUTHREC PROFILE(APP2.AUDIT.QUEUE) OBJTYPE(QUEUE) GROUP(‘CN=appgrp’) AUTHADD(INQ,BROWSE)</a:t>
            </a:r>
            <a:endParaRPr lang="en-US" altLang="en-US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3F0B04A-1EEB-43EB-86E1-1F25526B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1425575"/>
            <a:ext cx="3605212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08692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C9209-C208-49A7-8B9C-D7E7C8D60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AUTHREC: PUT to a Queue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4C3DBC1-C66F-4925-B88F-5D5FE235A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1149350"/>
            <a:ext cx="4700588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business app’s needs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PUT messages to queue called APP.APP2.PO.QUEUE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a PROFILE and give the actual queue object as it’s name 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Meant for LOCAL, REMOTE and clustered queues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BEST PRACTICE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Be specific when granting and NOT use wild cards (*) because…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22EA3E-ABB7-459A-BE2A-C9A87490A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703888"/>
            <a:ext cx="8810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AUTHREC PROFILE(APP.APP2.PURCHASE.ORDER.QUEUE) OBJTYPE(QUEUE) GROUP(‘CN=appgrp’) AUTHADD(PUT)</a:t>
            </a:r>
            <a:endParaRPr lang="en-US" altLang="en-US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42FD47-CDF4-46C2-AF01-EF7618AB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627188"/>
            <a:ext cx="35814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58870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78B95-F486-45C5-A1C3-D5D9E9959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AUTHREC: PUT to a Queue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D888B38-8A2C-45AF-A3D7-82CFCEABC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1149350"/>
            <a:ext cx="4700588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Because…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You may need to move app2 to another QMGR someday and use a cluster queue</a:t>
            </a:r>
          </a:p>
          <a:p>
            <a:pPr marL="401637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When Specific with the AUTHREC PUT permissions, then you don’t need to change 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App1 wants to put a message to a queue, it really shouldn’t have to know the location of that queue 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7E51746-4CE9-45BE-8252-D6E7831B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149350"/>
            <a:ext cx="2693987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97071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5FDB9A-93CD-44AC-BA1B-5B5D89C5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Other Considerations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727733A-3584-4D4E-8168-1427820EE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3" y="671513"/>
            <a:ext cx="4700587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BEST PRACTICE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Start thinking about anything connecting to a queue manager as an application</a:t>
            </a:r>
          </a:p>
          <a:p>
            <a:pPr marL="401637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Don’t let apps run as the MQ owner (mqm)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 Types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Business App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ACE or IIB</a:t>
            </a:r>
          </a:p>
          <a:p>
            <a:pPr marL="401637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MQ Monitoring Agent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App Performance Mgt Product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They’ll need to have AUTHRECs set for them, too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Doing this, you’ll have a healthy, happy MQ ecosystem </a:t>
            </a: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</a:t>
            </a: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F8E6000-A80F-4328-9F2A-27ADBC403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352550"/>
            <a:ext cx="3913188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0278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B035D-FACC-4EA4-AF40-E6232FE13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3109913"/>
            <a:ext cx="76581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Compatibility</a:t>
            </a:r>
          </a:p>
        </p:txBody>
      </p:sp>
    </p:spTree>
    <p:extLst>
      <p:ext uri="{BB962C8B-B14F-4D97-AF65-F5344CB8AC3E}">
        <p14:creationId xmlns:p14="http://schemas.microsoft.com/office/powerpoint/2010/main" val="173393097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7D71F30-D5F4-48A9-A894-77C3EA50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l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SSL Cipher Spec and Cipher Suites for TLS 1.2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D33F18D-D22C-4049-B0D8-F94D272D2CBF}"/>
              </a:ext>
            </a:extLst>
          </p:cNvPr>
          <p:cNvSpPr txBox="1">
            <a:spLocks/>
          </p:cNvSpPr>
          <p:nvPr/>
        </p:nvSpPr>
        <p:spPr bwMode="auto">
          <a:xfrm>
            <a:off x="252413" y="1196975"/>
            <a:ext cx="86455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WebSphere Application Server 7.x and 8.5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MQ Resource Adaptor Level at 7.0 or 7.5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CipherSpec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 on MQ CHANNEL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- TLS_RSA_WITH_AES_256_CBC_SHA256 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CipherSuite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on WAS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- SSL_RSA_WITH_AES_256_CBC_SHA256 </a:t>
            </a:r>
          </a:p>
          <a:p>
            <a:pPr marL="804862" marR="0" lvl="2" indent="0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MQ Resource Adaptor Level at 8.0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CipherSpec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on MQ CHANNEL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- ECDHE_RSA_AES_256_CBC_SHA384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CipherSuite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on WAS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- SSL_ECDHE_RSA_WITH_AES_256_CBC_SHA384</a:t>
            </a:r>
          </a:p>
          <a:p>
            <a:pPr marL="0" marR="0" lvl="0" indent="0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App teams using WAS 7.x/8.5 are encouraged to upgrade to WAS 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WebSphere Application Server 9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MQ Resource Adaptor Level at 8.0 or 9.0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CipherSpec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on MQ CHANNEL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- ECDHE_RSA_AES_256_CBC_SHA384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CipherSuite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on WAS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- SSL_ECDHE_RSA_WITH_AES_256_CBC_SHA384</a:t>
            </a:r>
          </a:p>
          <a:p>
            <a:pPr marL="0" marR="0" lvl="0" indent="0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MQ 9.0 resource adapter bundled with WAS 9</a:t>
            </a:r>
          </a:p>
        </p:txBody>
      </p:sp>
    </p:spTree>
    <p:extLst>
      <p:ext uri="{BB962C8B-B14F-4D97-AF65-F5344CB8AC3E}">
        <p14:creationId xmlns:p14="http://schemas.microsoft.com/office/powerpoint/2010/main" val="339573088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0C7DCB-6B6F-482B-A48B-0B399BC7D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l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SSL Cipher Spec and Cipher Suites for TLS 1.2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C61B284-951F-48C3-B4C1-1F0D0DC2856C}"/>
              </a:ext>
            </a:extLst>
          </p:cNvPr>
          <p:cNvSpPr txBox="1">
            <a:spLocks/>
          </p:cNvSpPr>
          <p:nvPr/>
        </p:nvSpPr>
        <p:spPr bwMode="auto">
          <a:xfrm>
            <a:off x="252413" y="1196975"/>
            <a:ext cx="86455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  <a:normAutofit/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Standalone Java 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MQ Java Client Library at 7.0 or 7.5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CipherSpec on MQ CHANNEL -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TLS_RSA_WITH_AES_256_CBC_SHA256 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CipherSuite on Oracle JRE -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TLS_RSA_WITH_AES_256_CBC_SHA256</a:t>
            </a:r>
          </a:p>
          <a:p>
            <a:pPr marL="804862" marR="0" lvl="2" indent="0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MQ Java Client Library at 8.0 or 9.0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CipherSpec on MQ CHANNEL -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ECDHE_RSA_AES_256_CBC_SHA384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CipherSuite on Oracle JRE -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TLS_ECDHE_RSA_WITH_AES_256_CBC_SHA384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 Details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Ensure the IBM or Oracle JRE is at v7 or v8 with appropriate fix packs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In surprise, this was the biggest “gotcha” we encountered</a:t>
            </a:r>
          </a:p>
          <a:p>
            <a:pPr marL="401637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01637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https://www.ibm.com/software/reports/compatibility/clarity-reports/report/html/softwareReqsForProduct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62602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8DA3B85-F345-4453-BA65-27DF5433D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2076450"/>
            <a:ext cx="71818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  <a:noAutofit/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Simple Migration Activity</a:t>
            </a:r>
          </a:p>
        </p:txBody>
      </p:sp>
    </p:spTree>
    <p:extLst>
      <p:ext uri="{BB962C8B-B14F-4D97-AF65-F5344CB8AC3E}">
        <p14:creationId xmlns:p14="http://schemas.microsoft.com/office/powerpoint/2010/main" val="8483369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B035D-FACC-4EA4-AF40-E6232FE13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3109913"/>
            <a:ext cx="76581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Basic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06399090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2B4F0D-77BE-4040-9E23-2F1812B0E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Queue Manager Object Inventory for App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F4E6421-9E28-42E1-9EC0-E8144CFDE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8" y="830263"/>
            <a:ext cx="32131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APP1 and APP2 are shared on the same QMGR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APP1 team is ready to migrate to MQ v9, but APP2 team won’t be ready till 2020.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 an MQ Object inventory of all queues and topics used by APP1 and review with the app team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It’s your opportunity to remove un-used queues or topics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5BA3FAA-25CA-4D9F-A172-813F4307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231900"/>
            <a:ext cx="4824413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15D2BF-7B5B-476F-8539-4802B78D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193" y="3670274"/>
            <a:ext cx="2862357" cy="27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6463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0B0B9F3-0E9A-494B-9DF9-C9F73C060A77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804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300" b="1" i="0" u="none" strike="noStrike" kern="0" cap="none" spc="0" normalizeH="0" baseline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  <a:lvl2pPr defTabSz="80486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defTabSz="80486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defTabSz="80486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defTabSz="80486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defTabSz="80486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defTabSz="80486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defTabSz="80486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defTabSz="80486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r>
              <a:rPr lang="en-US" altLang="en-US" dirty="0"/>
              <a:t>Migrate Queues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07A70F8-1D98-4CFE-B5F7-EB73B9FB2BA5}"/>
              </a:ext>
            </a:extLst>
          </p:cNvPr>
          <p:cNvSpPr txBox="1">
            <a:spLocks noChangeArrowheads="1"/>
          </p:cNvSpPr>
          <p:nvPr/>
        </p:nvSpPr>
        <p:spPr>
          <a:xfrm>
            <a:off x="34925" y="4114800"/>
            <a:ext cx="4537075" cy="170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 cap="none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algn="l">
              <a:buFont typeface="Wingdings 3" panose="05040102010807070707" pitchFamily="18" charset="2"/>
              <a:buNone/>
              <a:defRPr/>
            </a:pPr>
            <a:r>
              <a:rPr lang="en-US" altLang="en-US" sz="2000" b="1" dirty="0">
                <a:solidFill>
                  <a:srgbClr val="0E64A9"/>
                </a:solidFill>
              </a:rPr>
              <a:t>Set AUTHREC to PUT (APP2)</a:t>
            </a:r>
          </a:p>
          <a:p>
            <a:pPr marL="752475" lvl="2" algn="l"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solidFill>
                  <a:srgbClr val="0E64A9"/>
                </a:solidFill>
              </a:rPr>
              <a:t>APP2.APP1_EFUNDS_REQ</a:t>
            </a:r>
          </a:p>
          <a:p>
            <a:pPr marL="752475" lvl="2" algn="l"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solidFill>
                  <a:srgbClr val="0E64A9"/>
                </a:solidFill>
              </a:rPr>
              <a:t>APP2.APP1_PO_RESP</a:t>
            </a:r>
          </a:p>
          <a:p>
            <a:pPr marL="752475" lvl="2" algn="l"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solidFill>
                  <a:srgbClr val="0E64A9"/>
                </a:solidFill>
              </a:rPr>
              <a:t>APP2.APP1_PAYFEEDBACK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1C4F188F-9A2B-43A4-8879-C73E0EA3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70013"/>
            <a:ext cx="8396287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2BBE6CD-D90A-49C6-90BC-44466290A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4114800"/>
            <a:ext cx="4535488" cy="1709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/>
              <a:buNone/>
              <a:defRPr sz="2400" cap="none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  <a:lvl2pPr marL="400050" lvl="1" indent="0" algn="ctr">
              <a:spcBef>
                <a:spcPct val="20000"/>
              </a:spcBef>
              <a:buFont typeface="Wingdings 3" panose="05040102010807070707" pitchFamily="18" charset="2"/>
              <a:buNone/>
              <a:defRPr sz="2000" b="1">
                <a:solidFill>
                  <a:srgbClr val="0E64A9"/>
                </a:solidFill>
                <a:latin typeface="Roboto Regular"/>
                <a:cs typeface="Roboto Regular"/>
              </a:defRPr>
            </a:lvl2pPr>
            <a:lvl3pPr marL="752475" lvl="2" indent="0" algn="ctr">
              <a:spcBef>
                <a:spcPct val="20000"/>
              </a:spcBef>
              <a:buFont typeface="Wingdings 2" panose="05020102010507070707" pitchFamily="18" charset="2"/>
              <a:buNone/>
              <a:defRPr sz="2000" b="1">
                <a:solidFill>
                  <a:srgbClr val="0E64A9"/>
                </a:solidFill>
                <a:latin typeface="Roboto Regular"/>
                <a:cs typeface="Roboto Regular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7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 algn="l"/>
            <a:r>
              <a:rPr lang="en-US" altLang="en-US" dirty="0"/>
              <a:t>Set AUTHREC to PUT (APP1)</a:t>
            </a:r>
          </a:p>
          <a:p>
            <a:pPr lvl="2" algn="l"/>
            <a:r>
              <a:rPr lang="en-US" altLang="en-US" dirty="0"/>
              <a:t>APP1.APP2_EFUNDS_RESP</a:t>
            </a:r>
          </a:p>
          <a:p>
            <a:pPr lvl="2" algn="l"/>
            <a:r>
              <a:rPr lang="en-US" altLang="en-US" dirty="0"/>
              <a:t>APP1.APP2_PO_REQ</a:t>
            </a:r>
          </a:p>
          <a:p>
            <a:pPr lvl="2" algn="l"/>
            <a:r>
              <a:rPr lang="en-US" altLang="en-US" dirty="0"/>
              <a:t>APP1.APP1_SHIP.STATUS</a:t>
            </a:r>
          </a:p>
        </p:txBody>
      </p:sp>
    </p:spTree>
    <p:extLst>
      <p:ext uri="{BB962C8B-B14F-4D97-AF65-F5344CB8AC3E}">
        <p14:creationId xmlns:p14="http://schemas.microsoft.com/office/powerpoint/2010/main" val="14989347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02E925-5362-403E-90E2-9BAED57E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Migrate Queues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7B8B422-6F60-42FA-88B5-54F6B5743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114800"/>
            <a:ext cx="4537075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 AUTHREC to GET (APP2)</a:t>
            </a:r>
          </a:p>
          <a:p>
            <a:pPr marL="752475" marR="0" lvl="2" indent="0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APP2.EFUNDS_RESP</a:t>
            </a:r>
          </a:p>
          <a:p>
            <a:pPr marL="752475" marR="0" lvl="2" indent="0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APP2.PO_REQ</a:t>
            </a:r>
          </a:p>
          <a:p>
            <a:pPr marL="752475" marR="0" lvl="2" indent="0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APP2.SHIP.STATUS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11212CA-CD99-4F27-9C4A-8CB75459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70013"/>
            <a:ext cx="8396287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45FDD12-B327-4AC3-A211-AFBF4A323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4114800"/>
            <a:ext cx="4535488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388" tIns="40195" rIns="80388" bIns="40195"/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lvl="1" indent="0">
              <a:buFont typeface="Wingdings 3" panose="05040102010807070707" pitchFamily="18" charset="2"/>
              <a:buNone/>
              <a:defRPr/>
            </a:pPr>
            <a:r>
              <a:rPr lang="en-US" altLang="en-US" sz="2000" b="1" kern="0" dirty="0">
                <a:solidFill>
                  <a:srgbClr val="0E64A9"/>
                </a:solidFill>
                <a:latin typeface="Arial"/>
                <a:cs typeface="Arial"/>
              </a:rPr>
              <a:t>Set AUTHREC to GET (APP1)</a:t>
            </a:r>
          </a:p>
          <a:p>
            <a:pPr marL="752475" lvl="2" indent="0">
              <a:buFont typeface="Wingdings 2" panose="05020102010507070707" pitchFamily="18" charset="2"/>
              <a:buNone/>
              <a:defRPr/>
            </a:pPr>
            <a:r>
              <a:rPr lang="en-US" altLang="en-US" sz="2000" b="1" kern="0" dirty="0">
                <a:solidFill>
                  <a:srgbClr val="0E64A9"/>
                </a:solidFill>
                <a:latin typeface="Arial"/>
                <a:cs typeface="Arial"/>
              </a:rPr>
              <a:t>APP1.EFUNDS_REQ</a:t>
            </a:r>
          </a:p>
          <a:p>
            <a:pPr marL="752475" lvl="2" indent="0">
              <a:buFont typeface="Wingdings 2" panose="05020102010507070707" pitchFamily="18" charset="2"/>
              <a:buNone/>
              <a:defRPr/>
            </a:pPr>
            <a:r>
              <a:rPr lang="en-US" altLang="en-US" sz="2000" b="1" kern="0" dirty="0">
                <a:solidFill>
                  <a:srgbClr val="0E64A9"/>
                </a:solidFill>
                <a:latin typeface="Arial"/>
                <a:cs typeface="Arial"/>
              </a:rPr>
              <a:t>APP1.PO_RESP</a:t>
            </a:r>
          </a:p>
          <a:p>
            <a:pPr marL="752475" lvl="2" indent="0">
              <a:buFont typeface="Wingdings 2" panose="05020102010507070707" pitchFamily="18" charset="2"/>
              <a:buNone/>
              <a:defRPr/>
            </a:pPr>
            <a:r>
              <a:rPr lang="en-US" altLang="en-US" sz="2000" b="1" kern="0" dirty="0">
                <a:solidFill>
                  <a:srgbClr val="0E64A9"/>
                </a:solidFill>
                <a:latin typeface="Arial"/>
                <a:cs typeface="Arial"/>
              </a:rPr>
              <a:t>APP1.PAYFEEDBACK</a:t>
            </a:r>
          </a:p>
        </p:txBody>
      </p:sp>
    </p:spTree>
    <p:extLst>
      <p:ext uri="{BB962C8B-B14F-4D97-AF65-F5344CB8AC3E}">
        <p14:creationId xmlns:p14="http://schemas.microsoft.com/office/powerpoint/2010/main" val="352758087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02E925-5362-403E-90E2-9BAED57E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Migrate Queues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11212CA-CD99-4F27-9C4A-8CB75459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122363"/>
            <a:ext cx="8396287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157100-61B5-491B-A48C-9DC3DAD53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1" y="3519897"/>
            <a:ext cx="6343650" cy="28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50550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5EA83-E77F-49DD-886F-82996586D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l" defTabSz="804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Questions &amp; Answers</a:t>
            </a:r>
            <a:endParaRPr kumimoji="0" lang="en-GB" altLang="en-US" sz="33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4" name="Picture 3" descr="Question-mark">
            <a:extLst>
              <a:ext uri="{FF2B5EF4-FFF2-40B4-BE49-F238E27FC236}">
                <a16:creationId xmlns:a16="http://schemas.microsoft.com/office/drawing/2014/main" id="{2D915503-CEDC-441E-A087-4403A912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174750"/>
            <a:ext cx="7400925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54225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420E3A-AEC8-44AF-AD6A-4305DD733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439" y="3201257"/>
            <a:ext cx="6929121" cy="2986028"/>
          </a:xfrm>
        </p:spPr>
        <p:txBody>
          <a:bodyPr anchor="t">
            <a:normAutofit/>
          </a:bodyPr>
          <a:lstStyle/>
          <a:p>
            <a:r>
              <a:rPr lang="en-US" b="1" cap="none" dirty="0"/>
              <a:t>John Carr – Senior Consultant for </a:t>
            </a:r>
            <a:r>
              <a:rPr lang="en-US" b="1" cap="none" dirty="0" err="1"/>
              <a:t>TxMQ</a:t>
            </a:r>
            <a:br>
              <a:rPr lang="en-US" b="1" cap="none" dirty="0"/>
            </a:br>
            <a:br>
              <a:rPr lang="en-US" b="1" cap="none" dirty="0"/>
            </a:br>
            <a:r>
              <a:rPr lang="en-US" b="1" cap="none" dirty="0"/>
              <a:t>Work Smart with IBM MQ!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41C30-1FC6-4211-9628-C7A1196D9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21" y="1127061"/>
            <a:ext cx="4389120" cy="187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7802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62C6BC-8676-4FB1-97A3-503764E18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l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CD vs LTS</a:t>
            </a:r>
            <a:endParaRPr kumimoji="0" lang="en-US" altLang="en-US" sz="33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AA508B2-1B9D-450F-99B7-F02C76A65488}"/>
              </a:ext>
            </a:extLst>
          </p:cNvPr>
          <p:cNvSpPr txBox="1">
            <a:spLocks/>
          </p:cNvSpPr>
          <p:nvPr/>
        </p:nvSpPr>
        <p:spPr bwMode="auto">
          <a:xfrm>
            <a:off x="252413" y="1196975"/>
            <a:ext cx="86455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  <a:normAutofit/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 Term Support (LTS)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Demands the highest levels of stability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Releases approximately every two years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Release is supported for at least five years 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Continuous Delivery (CD)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Intended for customers wanting to explore the latest features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Released every few months </a:t>
            </a:r>
          </a:p>
          <a:p>
            <a:pPr marL="401637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8925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88A9D4-0B71-413C-AF40-73C46C151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l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CD vs LTS</a:t>
            </a:r>
            <a:endParaRPr kumimoji="0" lang="en-US" altLang="en-US" sz="33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E9168CA-FD2C-4E0B-9276-661F59271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986338"/>
            <a:ext cx="864552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- In addition to LTS, setup three virtual servers and put into a “parking lot” to reserve to explore CD features, if necessary.</a:t>
            </a: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5D0B1FF-AEDB-489D-9377-53E945FAF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9350"/>
            <a:ext cx="8666163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5198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2F759E-4AE0-4693-A972-A7BD8813F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In-Place Install vs. Side by Side </a:t>
            </a:r>
            <a:br>
              <a:rPr kumimoji="0" lang="en-US" alt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alt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vs. “Fresh Install”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0F438A6-9E05-47C4-98A4-1DD99D310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868363"/>
            <a:ext cx="3629025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suggestion? “Fresh Install”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This was chosen most often because it’s a good idea to get server refreshes every few years.</a:t>
            </a:r>
          </a:p>
          <a:p>
            <a:pPr marL="401637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Requires extra work and more help from other operations teams, but it’s always good because it gave the opportunity to “clean house” with the QMGRs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FFD3E20-D08C-4E71-8D0F-59C734C83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57" y="1939925"/>
            <a:ext cx="28606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9474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1ABE8A-C213-4578-9C24-24F37333F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1175"/>
            <a:ext cx="863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Naming Standards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FA47465-C917-4940-BC48-C6E8D4DE7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943475"/>
            <a:ext cx="8639175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0050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Regardless of your MQ network size, it’s best to treat them like cattle, not pets.  This includes QMGR and Object names.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EE47698-38A5-4F48-B060-F14B1C9F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235075"/>
            <a:ext cx="74866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9504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3E1AE92-56DB-4EE6-A5A4-1ED6917B5F89}"/>
              </a:ext>
            </a:extLst>
          </p:cNvPr>
          <p:cNvSpPr txBox="1">
            <a:spLocks/>
          </p:cNvSpPr>
          <p:nvPr/>
        </p:nvSpPr>
        <p:spPr bwMode="auto">
          <a:xfrm>
            <a:off x="233363" y="125413"/>
            <a:ext cx="8645525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01625" indent="-301625" algn="l" defTabSz="839788" rtl="0"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¡"/>
              <a:defRPr b="1">
                <a:solidFill>
                  <a:srgbClr val="0E64A9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3978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Font typeface="Wingdings 3" panose="05040102010807070707" pitchFamily="18" charset="2"/>
              <a:buChar char="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408113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8113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2685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7257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1829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640138" indent="-201613" algn="l" defTabSz="839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1625" marR="0" lvl="0" indent="-301625" algn="l" defTabSz="839788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Always remember the basics for standards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Server Naming</a:t>
            </a:r>
          </a:p>
          <a:p>
            <a:pPr marL="401637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QMgr Naming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QMgr Range Numbering 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 Range Numbering</a:t>
            </a:r>
          </a:p>
          <a:p>
            <a:pPr marL="804862" marR="0" lvl="2" indent="0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Environment Designations </a:t>
            </a:r>
          </a:p>
          <a:p>
            <a:pPr marL="401637" marR="0" lvl="1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Virtual or Physical Servers</a:t>
            </a:r>
          </a:p>
          <a:p>
            <a:pPr marL="1006475" marR="0" lvl="2" indent="-201613" algn="l" defTabSz="8397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64A9"/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may not be ready for containers or the cloud</a:t>
            </a:r>
          </a:p>
          <a:p>
            <a:pPr marL="654050" marR="0" lvl="1" indent="-252413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64A9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Etc.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8872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2019 </a:t>
            </a:r>
            <a:r>
              <a:rPr lang="en-US" dirty="0" err="1"/>
              <a:t>TxMQ</a:t>
            </a:r>
            <a:r>
              <a:rPr lang="en-US" dirty="0"/>
              <a:t>, Inc. </a:t>
            </a:r>
            <a:br>
              <a:rPr lang="en-US" dirty="0"/>
            </a:br>
            <a:r>
              <a:rPr lang="en-US" dirty="0"/>
              <a:t>Materials may not be reproduced in whole or in part without prior written permission from </a:t>
            </a:r>
            <a:r>
              <a:rPr lang="en-US" dirty="0" err="1"/>
              <a:t>TxMQ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EBE05D-F93E-422B-A663-F298DF408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543050"/>
            <a:ext cx="55435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388" tIns="40195" rIns="80388" bIns="40195" numCol="1" anchor="t" anchorCtr="0" compatLnSpc="1">
            <a:prstTxWarp prst="textNoShape">
              <a:avLst/>
            </a:prstTxWarp>
            <a:noAutofit/>
          </a:bodyPr>
          <a:lstStyle>
            <a:lvl1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+mj-lt"/>
                <a:ea typeface="+mj-ea"/>
                <a:cs typeface="+mj-cs"/>
              </a:defRPr>
            </a:lvl1pPr>
            <a:lvl2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2pPr>
            <a:lvl3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3pPr>
            <a:lvl4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4pPr>
            <a:lvl5pPr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5pPr>
            <a:lvl6pPr marL="4572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6pPr>
            <a:lvl7pPr marL="9144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7pPr>
            <a:lvl8pPr marL="1371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8pPr>
            <a:lvl9pPr marL="18288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E64A9"/>
                </a:solidFill>
                <a:latin typeface="Arial" pitchFamily="34" charset="0"/>
              </a:defRPr>
            </a:lvl9pPr>
          </a:lstStyle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Cross-Section of MQ v9 </a:t>
            </a:r>
          </a:p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 Production Setting</a:t>
            </a:r>
          </a:p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3600" kern="0" dirty="0">
              <a:latin typeface="Arial"/>
            </a:endParaRPr>
          </a:p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Reference Implementation </a:t>
            </a:r>
          </a:p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E64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(on-prem)</a:t>
            </a:r>
          </a:p>
          <a:p>
            <a:pPr marL="0" marR="0" lvl="0" indent="0" algn="ctr" defTabSz="804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0E64A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00561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xMQ-Deck-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(2016)Solutions Template – Legacy Borders - NO IBM" id="{258C8D38-4EBC-A84E-B844-EEB6FC288FE7}" vid="{5A1FFC8F-A940-A74B-B746-724B72A76E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(2016)Solutions Template – Legacy Borders - NO IBM" id="{258C8D38-4EBC-A84E-B844-EEB6FC288FE7}" vid="{C0F1D4E0-3CB2-1248-A7B7-7E2A2A391D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TxMQ PPT Template</Template>
  <TotalTime>256</TotalTime>
  <Words>1726</Words>
  <Application>Microsoft Office PowerPoint</Application>
  <PresentationFormat>On-screen Show (4:3)</PresentationFormat>
  <Paragraphs>309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Open Sans</vt:lpstr>
      <vt:lpstr>Open Sans Condensed Bold</vt:lpstr>
      <vt:lpstr>Open Sans Semibold</vt:lpstr>
      <vt:lpstr>Roboto Medium</vt:lpstr>
      <vt:lpstr>Roboto Regular</vt:lpstr>
      <vt:lpstr>Times New Roman</vt:lpstr>
      <vt:lpstr>Wingdings 2</vt:lpstr>
      <vt:lpstr>Wingdings 3</vt:lpstr>
      <vt:lpstr>TxMQ-Deck-2017</vt:lpstr>
      <vt:lpstr>Office Theme</vt:lpstr>
      <vt:lpstr>IBM MQ Upgrade Best Practices  John Carr – Senior Consultant for TxMQ   Work Smart with IBM MQ!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Carr – Senior Consultant for TxMQ  Work Smart with IBM MQ!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John Carr</cp:lastModifiedBy>
  <cp:revision>48</cp:revision>
  <cp:lastPrinted>2015-05-21T18:27:26Z</cp:lastPrinted>
  <dcterms:created xsi:type="dcterms:W3CDTF">2019-02-21T18:35:16Z</dcterms:created>
  <dcterms:modified xsi:type="dcterms:W3CDTF">2019-07-25T15:51:04Z</dcterms:modified>
  <cp:category/>
</cp:coreProperties>
</file>